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Lazydog" charset="1" panose="00000000000000000000"/>
      <p:regular r:id="rId14"/>
    </p:embeddedFont>
    <p:embeddedFont>
      <p:font typeface="Public Sans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2" Target="../media/image1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jpe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30.png" Type="http://schemas.openxmlformats.org/officeDocument/2006/relationships/image"/><Relationship Id="rId3" Target="../media/image4.png" Type="http://schemas.openxmlformats.org/officeDocument/2006/relationships/image"/><Relationship Id="rId30" Target="../media/image31.svg" Type="http://schemas.openxmlformats.org/officeDocument/2006/relationships/image"/><Relationship Id="rId31" Target="../media/image48.png" Type="http://schemas.openxmlformats.org/officeDocument/2006/relationships/image"/><Relationship Id="rId32" Target="../media/image49.svg" Type="http://schemas.openxmlformats.org/officeDocument/2006/relationships/image"/><Relationship Id="rId33" Target="../media/image50.png" Type="http://schemas.openxmlformats.org/officeDocument/2006/relationships/image"/><Relationship Id="rId34" Target="../media/image51.svg" Type="http://schemas.openxmlformats.org/officeDocument/2006/relationships/image"/><Relationship Id="rId35" Target="../media/image52.png" Type="http://schemas.openxmlformats.org/officeDocument/2006/relationships/image"/><Relationship Id="rId36" Target="../media/image53.svg" Type="http://schemas.openxmlformats.org/officeDocument/2006/relationships/image"/><Relationship Id="rId37" Target="../media/image54.png" Type="http://schemas.openxmlformats.org/officeDocument/2006/relationships/image"/><Relationship Id="rId38" Target="../media/image55.svg" Type="http://schemas.openxmlformats.org/officeDocument/2006/relationships/image"/><Relationship Id="rId39" Target="../media/image56.png" Type="http://schemas.openxmlformats.org/officeDocument/2006/relationships/image"/><Relationship Id="rId4" Target="../media/image5.svg" Type="http://schemas.openxmlformats.org/officeDocument/2006/relationships/image"/><Relationship Id="rId40" Target="../media/image57.svg" Type="http://schemas.openxmlformats.org/officeDocument/2006/relationships/image"/><Relationship Id="rId41" Target="../media/image58.png" Type="http://schemas.openxmlformats.org/officeDocument/2006/relationships/image"/><Relationship Id="rId42" Target="../media/image59.svg" Type="http://schemas.openxmlformats.org/officeDocument/2006/relationships/image"/><Relationship Id="rId43" Target="../media/image60.png" Type="http://schemas.openxmlformats.org/officeDocument/2006/relationships/image"/><Relationship Id="rId44" Target="../media/image61.svg" Type="http://schemas.openxmlformats.org/officeDocument/2006/relationships/image"/><Relationship Id="rId45" Target="../media/image62.png" Type="http://schemas.openxmlformats.org/officeDocument/2006/relationships/image"/><Relationship Id="rId46" Target="../media/image6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26434" y="7166915"/>
            <a:ext cx="6435131" cy="269105"/>
          </a:xfrm>
          <a:custGeom>
            <a:avLst/>
            <a:gdLst/>
            <a:ahLst/>
            <a:cxnLst/>
            <a:rect r="r" b="b" t="t" l="l"/>
            <a:pathLst>
              <a:path h="269105" w="6435131">
                <a:moveTo>
                  <a:pt x="0" y="0"/>
                </a:moveTo>
                <a:lnTo>
                  <a:pt x="6435132" y="0"/>
                </a:lnTo>
                <a:lnTo>
                  <a:pt x="6435132" y="269105"/>
                </a:lnTo>
                <a:lnTo>
                  <a:pt x="0" y="269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739179">
            <a:off x="2799365" y="725718"/>
            <a:ext cx="1230692" cy="1121049"/>
          </a:xfrm>
          <a:custGeom>
            <a:avLst/>
            <a:gdLst/>
            <a:ahLst/>
            <a:cxnLst/>
            <a:rect r="r" b="b" t="t" l="l"/>
            <a:pathLst>
              <a:path h="1121049" w="1230692">
                <a:moveTo>
                  <a:pt x="0" y="0"/>
                </a:moveTo>
                <a:lnTo>
                  <a:pt x="1230693" y="0"/>
                </a:lnTo>
                <a:lnTo>
                  <a:pt x="1230693" y="1121048"/>
                </a:lnTo>
                <a:lnTo>
                  <a:pt x="0" y="1121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024564">
            <a:off x="11995608" y="951443"/>
            <a:ext cx="1184002" cy="1078519"/>
          </a:xfrm>
          <a:custGeom>
            <a:avLst/>
            <a:gdLst/>
            <a:ahLst/>
            <a:cxnLst/>
            <a:rect r="r" b="b" t="t" l="l"/>
            <a:pathLst>
              <a:path h="1078519" w="1184002">
                <a:moveTo>
                  <a:pt x="0" y="0"/>
                </a:moveTo>
                <a:lnTo>
                  <a:pt x="1184003" y="0"/>
                </a:lnTo>
                <a:lnTo>
                  <a:pt x="1184003" y="1078518"/>
                </a:lnTo>
                <a:lnTo>
                  <a:pt x="0" y="10785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10800000">
            <a:off x="8158070" y="-743421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0" y="0"/>
                </a:moveTo>
                <a:lnTo>
                  <a:pt x="5210615" y="0"/>
                </a:lnTo>
                <a:lnTo>
                  <a:pt x="5210615" y="1676871"/>
                </a:lnTo>
                <a:lnTo>
                  <a:pt x="0" y="16768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400000">
            <a:off x="14967629" y="-747113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713015" y="9445795"/>
            <a:ext cx="3430985" cy="3532546"/>
          </a:xfrm>
          <a:custGeom>
            <a:avLst/>
            <a:gdLst/>
            <a:ahLst/>
            <a:cxnLst/>
            <a:rect r="r" b="b" t="t" l="l"/>
            <a:pathLst>
              <a:path h="3532546" w="3430985">
                <a:moveTo>
                  <a:pt x="0" y="0"/>
                </a:moveTo>
                <a:lnTo>
                  <a:pt x="3430985" y="0"/>
                </a:lnTo>
                <a:lnTo>
                  <a:pt x="3430985" y="3532546"/>
                </a:lnTo>
                <a:lnTo>
                  <a:pt x="0" y="35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46851" y="9445795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10648667">
            <a:off x="-1168431" y="5891076"/>
            <a:ext cx="2015470" cy="3324487"/>
          </a:xfrm>
          <a:custGeom>
            <a:avLst/>
            <a:gdLst/>
            <a:ahLst/>
            <a:cxnLst/>
            <a:rect r="r" b="b" t="t" l="l"/>
            <a:pathLst>
              <a:path h="3324487" w="2015470">
                <a:moveTo>
                  <a:pt x="0" y="0"/>
                </a:moveTo>
                <a:lnTo>
                  <a:pt x="2015471" y="0"/>
                </a:lnTo>
                <a:lnTo>
                  <a:pt x="2015471" y="3324487"/>
                </a:lnTo>
                <a:lnTo>
                  <a:pt x="0" y="332448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5862155" y="7970907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3981409" y="266023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501810">
            <a:off x="17102962" y="435494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2" y="0"/>
                </a:lnTo>
                <a:lnTo>
                  <a:pt x="2479462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3625576" y="9100549"/>
            <a:ext cx="2685557" cy="2111519"/>
          </a:xfrm>
          <a:custGeom>
            <a:avLst/>
            <a:gdLst/>
            <a:ahLst/>
            <a:cxnLst/>
            <a:rect r="r" b="b" t="t" l="l"/>
            <a:pathLst>
              <a:path h="2111519" w="2685557">
                <a:moveTo>
                  <a:pt x="0" y="0"/>
                </a:moveTo>
                <a:lnTo>
                  <a:pt x="2685558" y="0"/>
                </a:lnTo>
                <a:lnTo>
                  <a:pt x="2685558" y="2111519"/>
                </a:lnTo>
                <a:lnTo>
                  <a:pt x="0" y="211151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-2532982" y="2632021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3573977" y="-1499408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49" y="0"/>
                </a:lnTo>
                <a:lnTo>
                  <a:pt x="2345749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40124" y="5447449"/>
            <a:ext cx="18247876" cy="1431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  <a:spcBef>
                <a:spcPct val="0"/>
              </a:spcBef>
            </a:pPr>
            <a:r>
              <a:rPr lang="en-US" sz="9439" spc="-160">
                <a:solidFill>
                  <a:srgbClr val="0CE02E"/>
                </a:solidFill>
                <a:latin typeface="Lazydog"/>
                <a:ea typeface="Lazydog"/>
                <a:cs typeface="Lazydog"/>
                <a:sym typeface="Lazydog"/>
              </a:rPr>
              <a:t>Juego del Ahorcado en Python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2188" y="1028700"/>
            <a:ext cx="12829310" cy="75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8"/>
              </a:lnSpc>
              <a:spcBef>
                <a:spcPct val="0"/>
              </a:spcBef>
            </a:pPr>
            <a:r>
              <a:rPr lang="en-US" sz="5040" spc="-85">
                <a:solidFill>
                  <a:srgbClr val="0CE02E"/>
                </a:solidFill>
                <a:latin typeface="Lazydog"/>
                <a:ea typeface="Lazydog"/>
                <a:cs typeface="Lazydog"/>
                <a:sym typeface="Lazydog"/>
              </a:rPr>
              <a:t>Antonio Guerrero García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7705" y="8447807"/>
            <a:ext cx="16362407" cy="122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8"/>
              </a:lnSpc>
              <a:spcBef>
                <a:spcPct val="0"/>
              </a:spcBef>
            </a:pPr>
            <a:r>
              <a:rPr lang="en-US" sz="4040" spc="-68">
                <a:solidFill>
                  <a:srgbClr val="0CE02E"/>
                </a:solidFill>
                <a:latin typeface="Lazydog"/>
                <a:ea typeface="Lazydog"/>
                <a:cs typeface="Lazydog"/>
                <a:sym typeface="Lazydog"/>
              </a:rPr>
              <a:t>El ahorcado es un clásico juego de palabras que hemos llevado a la programación en Python.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525" y="792724"/>
            <a:ext cx="16744950" cy="8701552"/>
            <a:chOff x="0" y="0"/>
            <a:chExt cx="4410193" cy="22917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0192" cy="2291767"/>
            </a:xfrm>
            <a:custGeom>
              <a:avLst/>
              <a:gdLst/>
              <a:ahLst/>
              <a:cxnLst/>
              <a:rect r="r" b="b" t="t" l="l"/>
              <a:pathLst>
                <a:path h="2291767" w="4410192">
                  <a:moveTo>
                    <a:pt x="23580" y="0"/>
                  </a:moveTo>
                  <a:lnTo>
                    <a:pt x="4386613" y="0"/>
                  </a:lnTo>
                  <a:cubicBezTo>
                    <a:pt x="4392867" y="0"/>
                    <a:pt x="4398864" y="2484"/>
                    <a:pt x="4403286" y="6906"/>
                  </a:cubicBezTo>
                  <a:cubicBezTo>
                    <a:pt x="4407708" y="11328"/>
                    <a:pt x="4410192" y="17326"/>
                    <a:pt x="4410192" y="23580"/>
                  </a:cubicBezTo>
                  <a:lnTo>
                    <a:pt x="4410192" y="2268187"/>
                  </a:lnTo>
                  <a:cubicBezTo>
                    <a:pt x="4410192" y="2281210"/>
                    <a:pt x="4399636" y="2291767"/>
                    <a:pt x="4386613" y="2291767"/>
                  </a:cubicBezTo>
                  <a:lnTo>
                    <a:pt x="23580" y="2291767"/>
                  </a:lnTo>
                  <a:cubicBezTo>
                    <a:pt x="17326" y="2291767"/>
                    <a:pt x="11328" y="2289283"/>
                    <a:pt x="6906" y="2284861"/>
                  </a:cubicBezTo>
                  <a:cubicBezTo>
                    <a:pt x="2484" y="2280439"/>
                    <a:pt x="0" y="2274441"/>
                    <a:pt x="0" y="2268187"/>
                  </a:cubicBezTo>
                  <a:lnTo>
                    <a:pt x="0" y="23580"/>
                  </a:lnTo>
                  <a:cubicBezTo>
                    <a:pt x="0" y="17326"/>
                    <a:pt x="2484" y="11328"/>
                    <a:pt x="6906" y="6906"/>
                  </a:cubicBezTo>
                  <a:cubicBezTo>
                    <a:pt x="11328" y="2484"/>
                    <a:pt x="17326" y="0"/>
                    <a:pt x="23580" y="0"/>
                  </a:cubicBezTo>
                  <a:close/>
                </a:path>
              </a:pathLst>
            </a:custGeom>
            <a:solidFill>
              <a:srgbClr val="12507A"/>
            </a:solidFill>
            <a:ln w="28575" cap="rnd">
              <a:solidFill>
                <a:srgbClr val="D5E6EB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4410193" cy="220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36704" y="3061569"/>
            <a:ext cx="13214593" cy="103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981"/>
              </a:lnSpc>
              <a:spcBef>
                <a:spcPct val="0"/>
              </a:spcBef>
            </a:pPr>
            <a:r>
              <a:rPr lang="en-US" sz="7001" strike="noStrike" u="none">
                <a:solidFill>
                  <a:srgbClr val="0CE02E"/>
                </a:solidFill>
                <a:latin typeface="Lazydog"/>
                <a:ea typeface="Lazydog"/>
                <a:cs typeface="Lazydog"/>
                <a:sym typeface="Lazydog"/>
              </a:rPr>
              <a:t>Introducción al Proyecto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19050" y="5034427"/>
            <a:ext cx="12849901" cy="2577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3"/>
              </a:lnSpc>
            </a:pPr>
            <a:r>
              <a:rPr lang="en-US" sz="1900">
                <a:solidFill>
                  <a:srgbClr val="0CE02E"/>
                </a:solidFill>
                <a:latin typeface="Public Sans"/>
                <a:ea typeface="Public Sans"/>
                <a:cs typeface="Public Sans"/>
                <a:sym typeface="Public Sans"/>
              </a:rPr>
              <a:t>Este proyecto es una versión interactiva del clásico juego del Ahorcado, creado con Python y una interfaz gráfica utilizando tkinter. Los jugadores deben adivinar una palabra secreta con un número limitado de intentos, poniendo en práctica sus conocimientos y habilidades lógicas. Además, el juego guarda estadísticas de cada jugador, permitiendo rastrear partidas ganadas y perdidas. Este proyecto me permitió aplicar conceptos clave de programación, como bucles, condicionales, manipulación de cadenas y manejo de bases de datos con SQLite, para ofrecer una experiencia divertida e informativa.</a:t>
            </a:r>
          </a:p>
          <a:p>
            <a:pPr algn="ctr">
              <a:lnSpc>
                <a:spcPts val="2983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493096" y="-75456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5" y="0"/>
                </a:lnTo>
                <a:lnTo>
                  <a:pt x="6109505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7339924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86027" y="9078995"/>
            <a:ext cx="3261822" cy="2564607"/>
          </a:xfrm>
          <a:custGeom>
            <a:avLst/>
            <a:gdLst/>
            <a:ahLst/>
            <a:cxnLst/>
            <a:rect r="r" b="b" t="t" l="l"/>
            <a:pathLst>
              <a:path h="2564607" w="3261822">
                <a:moveTo>
                  <a:pt x="0" y="0"/>
                </a:moveTo>
                <a:lnTo>
                  <a:pt x="3261821" y="0"/>
                </a:lnTo>
                <a:lnTo>
                  <a:pt x="3261821" y="2564608"/>
                </a:lnTo>
                <a:lnTo>
                  <a:pt x="0" y="2564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746851" y="-605637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4932" y="1515237"/>
            <a:ext cx="10710855" cy="92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183"/>
              </a:lnSpc>
            </a:pPr>
            <a:r>
              <a:rPr lang="en-US" sz="6301">
                <a:solidFill>
                  <a:srgbClr val="0CE02E"/>
                </a:solidFill>
                <a:latin typeface="Lazydog"/>
                <a:ea typeface="Lazydog"/>
                <a:cs typeface="Lazydog"/>
                <a:sym typeface="Lazydog"/>
              </a:rPr>
              <a:t>Herramientas aplicadas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904148" y="608546"/>
            <a:ext cx="6812157" cy="8893129"/>
            <a:chOff x="0" y="0"/>
            <a:chExt cx="6003290" cy="7837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03290" cy="7837170"/>
            </a:xfrm>
            <a:custGeom>
              <a:avLst/>
              <a:gdLst/>
              <a:ahLst/>
              <a:cxnLst/>
              <a:rect r="r" b="b" t="t" l="l"/>
              <a:pathLst>
                <a:path h="7837170" w="6003290">
                  <a:moveTo>
                    <a:pt x="0" y="0"/>
                  </a:moveTo>
                  <a:lnTo>
                    <a:pt x="6003290" y="0"/>
                  </a:lnTo>
                  <a:lnTo>
                    <a:pt x="6003290" y="7837170"/>
                  </a:lnTo>
                  <a:lnTo>
                    <a:pt x="0" y="7837170"/>
                  </a:lnTo>
                  <a:close/>
                </a:path>
              </a:pathLst>
            </a:custGeom>
            <a:blipFill>
              <a:blip r:embed="rId3"/>
              <a:stretch>
                <a:fillRect l="-1" t="0" r="-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90830" y="378460"/>
              <a:ext cx="5401311" cy="7259320"/>
            </a:xfrm>
            <a:custGeom>
              <a:avLst/>
              <a:gdLst/>
              <a:ahLst/>
              <a:cxnLst/>
              <a:rect r="r" b="b" t="t" l="l"/>
              <a:pathLst>
                <a:path h="7259320" w="5401311">
                  <a:moveTo>
                    <a:pt x="4695190" y="39370"/>
                  </a:moveTo>
                  <a:lnTo>
                    <a:pt x="5262880" y="39370"/>
                  </a:lnTo>
                  <a:lnTo>
                    <a:pt x="5334000" y="27940"/>
                  </a:lnTo>
                  <a:cubicBezTo>
                    <a:pt x="5334000" y="27940"/>
                    <a:pt x="5347970" y="0"/>
                    <a:pt x="5374640" y="11430"/>
                  </a:cubicBezTo>
                  <a:cubicBezTo>
                    <a:pt x="5401311" y="22860"/>
                    <a:pt x="5396231" y="99060"/>
                    <a:pt x="5396231" y="99060"/>
                  </a:cubicBezTo>
                  <a:lnTo>
                    <a:pt x="5398771" y="7225029"/>
                  </a:lnTo>
                  <a:lnTo>
                    <a:pt x="5354321" y="7225029"/>
                  </a:lnTo>
                  <a:lnTo>
                    <a:pt x="5354321" y="7250429"/>
                  </a:lnTo>
                  <a:lnTo>
                    <a:pt x="4714241" y="7259320"/>
                  </a:lnTo>
                  <a:lnTo>
                    <a:pt x="4714241" y="7221220"/>
                  </a:lnTo>
                  <a:lnTo>
                    <a:pt x="659131" y="7226300"/>
                  </a:lnTo>
                  <a:lnTo>
                    <a:pt x="659131" y="7259320"/>
                  </a:lnTo>
                  <a:lnTo>
                    <a:pt x="110491" y="7247889"/>
                  </a:lnTo>
                  <a:lnTo>
                    <a:pt x="33021" y="7259320"/>
                  </a:lnTo>
                  <a:lnTo>
                    <a:pt x="33021" y="7223760"/>
                  </a:lnTo>
                  <a:lnTo>
                    <a:pt x="5081" y="7223760"/>
                  </a:lnTo>
                  <a:lnTo>
                    <a:pt x="0" y="54610"/>
                  </a:lnTo>
                  <a:lnTo>
                    <a:pt x="4695190" y="39370"/>
                  </a:lnTo>
                  <a:close/>
                </a:path>
              </a:pathLst>
            </a:custGeom>
            <a:blipFill>
              <a:blip r:embed="rId4"/>
              <a:stretch>
                <a:fillRect l="-17150" t="0" r="-1715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3933385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5818189" y="-2217756"/>
            <a:ext cx="3247656" cy="3343790"/>
          </a:xfrm>
          <a:custGeom>
            <a:avLst/>
            <a:gdLst/>
            <a:ahLst/>
            <a:cxnLst/>
            <a:rect r="r" b="b" t="t" l="l"/>
            <a:pathLst>
              <a:path h="3343790" w="3247656">
                <a:moveTo>
                  <a:pt x="0" y="0"/>
                </a:moveTo>
                <a:lnTo>
                  <a:pt x="3247656" y="0"/>
                </a:lnTo>
                <a:lnTo>
                  <a:pt x="3247656" y="3343789"/>
                </a:lnTo>
                <a:lnTo>
                  <a:pt x="0" y="33437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933385" y="321902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659221" y="9501675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1" y="0"/>
                </a:lnTo>
                <a:lnTo>
                  <a:pt x="3693951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357312" y="2851790"/>
            <a:ext cx="7782679" cy="591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031"/>
              </a:lnSpc>
              <a:buFont typeface="Arial"/>
              <a:buChar char="•"/>
            </a:pPr>
            <a:r>
              <a:rPr lang="en-US" sz="2799">
                <a:solidFill>
                  <a:srgbClr val="0CE02E"/>
                </a:solidFill>
                <a:latin typeface="Public Sans"/>
                <a:ea typeface="Public Sans"/>
                <a:cs typeface="Public Sans"/>
                <a:sym typeface="Public Sans"/>
              </a:rPr>
              <a:t>Python: Lenguaje de programación principal para implementar la lógica del juego.</a:t>
            </a:r>
          </a:p>
          <a:p>
            <a:pPr algn="l" marL="604519" indent="-302260" lvl="1">
              <a:lnSpc>
                <a:spcPts val="4031"/>
              </a:lnSpc>
              <a:buFont typeface="Arial"/>
              <a:buChar char="•"/>
            </a:pPr>
            <a:r>
              <a:rPr lang="en-US" sz="2799">
                <a:solidFill>
                  <a:srgbClr val="0CE02E"/>
                </a:solidFill>
                <a:latin typeface="Public Sans"/>
                <a:ea typeface="Public Sans"/>
                <a:cs typeface="Public Sans"/>
                <a:sym typeface="Public Sans"/>
              </a:rPr>
              <a:t>Tkinter: Biblioteca estándar de Python para crear la interfaz gráfica de usuario.</a:t>
            </a:r>
          </a:p>
          <a:p>
            <a:pPr algn="l" marL="604519" indent="-302260" lvl="1">
              <a:lnSpc>
                <a:spcPts val="4031"/>
              </a:lnSpc>
              <a:buFont typeface="Arial"/>
              <a:buChar char="•"/>
            </a:pPr>
            <a:r>
              <a:rPr lang="en-US" sz="2799">
                <a:solidFill>
                  <a:srgbClr val="0CE02E"/>
                </a:solidFill>
                <a:latin typeface="Public Sans"/>
                <a:ea typeface="Public Sans"/>
                <a:cs typeface="Public Sans"/>
                <a:sym typeface="Public Sans"/>
              </a:rPr>
              <a:t>SQLite: Base de datos relacional embebida para almacenar las estadísticas de los jugadores (partidas ganadas y perdidas).</a:t>
            </a:r>
          </a:p>
          <a:p>
            <a:pPr algn="l" marL="604519" indent="-302260" lvl="1">
              <a:lnSpc>
                <a:spcPts val="4031"/>
              </a:lnSpc>
              <a:buFont typeface="Arial"/>
              <a:buChar char="•"/>
            </a:pPr>
            <a:r>
              <a:rPr lang="en-US" sz="2799">
                <a:solidFill>
                  <a:srgbClr val="0CE02E"/>
                </a:solidFill>
                <a:latin typeface="Public Sans"/>
                <a:ea typeface="Public Sans"/>
                <a:cs typeface="Public Sans"/>
                <a:sym typeface="Public Sans"/>
              </a:rPr>
              <a:t>random: Módulo estándar de Python utilizado para seleccionar aleatoriamente las palabras según la temática.</a:t>
            </a:r>
          </a:p>
          <a:p>
            <a:pPr algn="l">
              <a:lnSpc>
                <a:spcPts val="288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76843" y="3427457"/>
            <a:ext cx="5133492" cy="4939136"/>
            <a:chOff x="0" y="0"/>
            <a:chExt cx="1864975" cy="17943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64975" cy="1794366"/>
            </a:xfrm>
            <a:custGeom>
              <a:avLst/>
              <a:gdLst/>
              <a:ahLst/>
              <a:cxnLst/>
              <a:rect r="r" b="b" t="t" l="l"/>
              <a:pathLst>
                <a:path h="1794366" w="1864975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5598B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1864975" cy="170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59091" y="3427457"/>
            <a:ext cx="5133492" cy="4939136"/>
            <a:chOff x="0" y="0"/>
            <a:chExt cx="1864975" cy="1794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4975" cy="1794366"/>
            </a:xfrm>
            <a:custGeom>
              <a:avLst/>
              <a:gdLst/>
              <a:ahLst/>
              <a:cxnLst/>
              <a:rect r="r" b="b" t="t" l="l"/>
              <a:pathLst>
                <a:path h="1794366" w="1864975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5598B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85725"/>
              <a:ext cx="1864975" cy="170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895417" y="3427457"/>
            <a:ext cx="5133492" cy="4939136"/>
            <a:chOff x="0" y="0"/>
            <a:chExt cx="1864975" cy="17943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64975" cy="1794366"/>
            </a:xfrm>
            <a:custGeom>
              <a:avLst/>
              <a:gdLst/>
              <a:ahLst/>
              <a:cxnLst/>
              <a:rect r="r" b="b" t="t" l="l"/>
              <a:pathLst>
                <a:path h="1794366" w="1864975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5598B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66675"/>
              <a:ext cx="1864975" cy="1727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1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443351" y="5484573"/>
            <a:ext cx="4775060" cy="1219382"/>
          </a:xfrm>
          <a:custGeom>
            <a:avLst/>
            <a:gdLst/>
            <a:ahLst/>
            <a:cxnLst/>
            <a:rect r="r" b="b" t="t" l="l"/>
            <a:pathLst>
              <a:path h="1219382" w="4775060">
                <a:moveTo>
                  <a:pt x="0" y="0"/>
                </a:moveTo>
                <a:lnTo>
                  <a:pt x="4775060" y="0"/>
                </a:lnTo>
                <a:lnTo>
                  <a:pt x="4775060" y="1219382"/>
                </a:lnTo>
                <a:lnTo>
                  <a:pt x="0" y="1219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123775" y="4671776"/>
            <a:ext cx="4365238" cy="3625185"/>
          </a:xfrm>
          <a:custGeom>
            <a:avLst/>
            <a:gdLst/>
            <a:ahLst/>
            <a:cxnLst/>
            <a:rect r="r" b="b" t="t" l="l"/>
            <a:pathLst>
              <a:path h="3625185" w="4365238">
                <a:moveTo>
                  <a:pt x="0" y="0"/>
                </a:moveTo>
                <a:lnTo>
                  <a:pt x="4365238" y="0"/>
                </a:lnTo>
                <a:lnTo>
                  <a:pt x="4365238" y="3625185"/>
                </a:lnTo>
                <a:lnTo>
                  <a:pt x="0" y="36251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215408" y="4312666"/>
            <a:ext cx="3030391" cy="3984296"/>
          </a:xfrm>
          <a:custGeom>
            <a:avLst/>
            <a:gdLst/>
            <a:ahLst/>
            <a:cxnLst/>
            <a:rect r="r" b="b" t="t" l="l"/>
            <a:pathLst>
              <a:path h="3984296" w="3030391">
                <a:moveTo>
                  <a:pt x="0" y="0"/>
                </a:moveTo>
                <a:lnTo>
                  <a:pt x="3030391" y="0"/>
                </a:lnTo>
                <a:lnTo>
                  <a:pt x="3030391" y="3984295"/>
                </a:lnTo>
                <a:lnTo>
                  <a:pt x="0" y="39842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798877" y="207338"/>
            <a:ext cx="10663286" cy="1721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27"/>
              </a:lnSpc>
              <a:spcBef>
                <a:spcPct val="0"/>
              </a:spcBef>
            </a:pPr>
            <a:r>
              <a:rPr lang="en-US" sz="5901">
                <a:solidFill>
                  <a:srgbClr val="0CE02E"/>
                </a:solidFill>
                <a:latin typeface="Lazydog"/>
                <a:ea typeface="Lazydog"/>
                <a:cs typeface="Lazydog"/>
                <a:sym typeface="Lazydog"/>
              </a:rPr>
              <a:t>Estructura General del Código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6001" y="3765251"/>
            <a:ext cx="1112208" cy="58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596"/>
              </a:lnSpc>
              <a:spcBef>
                <a:spcPct val="0"/>
              </a:spcBef>
            </a:pPr>
            <a:r>
              <a:rPr lang="en-US" sz="4031" strike="noStrike" u="none">
                <a:solidFill>
                  <a:srgbClr val="0CE02E"/>
                </a:solidFill>
                <a:latin typeface="Lazydog"/>
                <a:ea typeface="Lazydog"/>
                <a:cs typeface="Lazydog"/>
                <a:sym typeface="Lazydog"/>
              </a:rPr>
              <a:t>01.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41434" y="3744025"/>
            <a:ext cx="1139168" cy="60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707"/>
              </a:lnSpc>
              <a:spcBef>
                <a:spcPct val="0"/>
              </a:spcBef>
            </a:pPr>
            <a:r>
              <a:rPr lang="en-US" sz="4129" strike="noStrike" u="none">
                <a:solidFill>
                  <a:srgbClr val="0CE02E"/>
                </a:solidFill>
                <a:latin typeface="Lazydog"/>
                <a:ea typeface="Lazydog"/>
                <a:cs typeface="Lazydog"/>
                <a:sym typeface="Lazydog"/>
              </a:rPr>
              <a:t>02.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62760" y="3730249"/>
            <a:ext cx="1152648" cy="61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763"/>
              </a:lnSpc>
              <a:spcBef>
                <a:spcPct val="0"/>
              </a:spcBef>
            </a:pPr>
            <a:r>
              <a:rPr lang="en-US" sz="4178" strike="noStrike" u="none">
                <a:solidFill>
                  <a:srgbClr val="0CE02E"/>
                </a:solidFill>
                <a:latin typeface="Lazydog"/>
                <a:ea typeface="Lazydog"/>
                <a:cs typeface="Lazydog"/>
                <a:sym typeface="Lazydog"/>
              </a:rPr>
              <a:t>03.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43351" y="3789419"/>
            <a:ext cx="513349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205">
                <a:solidFill>
                  <a:srgbClr val="0CE02E"/>
                </a:solidFill>
                <a:latin typeface="Public Sans"/>
                <a:ea typeface="Public Sans"/>
                <a:cs typeface="Public Sans"/>
                <a:sym typeface="Public Sans"/>
              </a:rPr>
              <a:t>Importacion De Módulos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23775" y="3781983"/>
            <a:ext cx="513349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205">
                <a:solidFill>
                  <a:srgbClr val="0CE02E"/>
                </a:solidFill>
                <a:latin typeface="Public Sans"/>
                <a:ea typeface="Public Sans"/>
                <a:cs typeface="Public Sans"/>
                <a:sym typeface="Public Sans"/>
              </a:rPr>
              <a:t>Conexión a la Base de Datos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38242" y="3907529"/>
            <a:ext cx="5133492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55">
                <a:solidFill>
                  <a:srgbClr val="0CE02E"/>
                </a:solidFill>
                <a:latin typeface="Public Sans"/>
                <a:ea typeface="Public Sans"/>
                <a:cs typeface="Public Sans"/>
                <a:sym typeface="Public Sans"/>
              </a:rPr>
              <a:t>Uso del Canvas para Dibujar el Monigote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525" y="792724"/>
            <a:ext cx="16744950" cy="8701552"/>
            <a:chOff x="0" y="0"/>
            <a:chExt cx="4410193" cy="22917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0192" cy="2291767"/>
            </a:xfrm>
            <a:custGeom>
              <a:avLst/>
              <a:gdLst/>
              <a:ahLst/>
              <a:cxnLst/>
              <a:rect r="r" b="b" t="t" l="l"/>
              <a:pathLst>
                <a:path h="2291767" w="4410192">
                  <a:moveTo>
                    <a:pt x="23580" y="0"/>
                  </a:moveTo>
                  <a:lnTo>
                    <a:pt x="4386613" y="0"/>
                  </a:lnTo>
                  <a:cubicBezTo>
                    <a:pt x="4392867" y="0"/>
                    <a:pt x="4398864" y="2484"/>
                    <a:pt x="4403286" y="6906"/>
                  </a:cubicBezTo>
                  <a:cubicBezTo>
                    <a:pt x="4407708" y="11328"/>
                    <a:pt x="4410192" y="17326"/>
                    <a:pt x="4410192" y="23580"/>
                  </a:cubicBezTo>
                  <a:lnTo>
                    <a:pt x="4410192" y="2268187"/>
                  </a:lnTo>
                  <a:cubicBezTo>
                    <a:pt x="4410192" y="2281210"/>
                    <a:pt x="4399636" y="2291767"/>
                    <a:pt x="4386613" y="2291767"/>
                  </a:cubicBezTo>
                  <a:lnTo>
                    <a:pt x="23580" y="2291767"/>
                  </a:lnTo>
                  <a:cubicBezTo>
                    <a:pt x="17326" y="2291767"/>
                    <a:pt x="11328" y="2289283"/>
                    <a:pt x="6906" y="2284861"/>
                  </a:cubicBezTo>
                  <a:cubicBezTo>
                    <a:pt x="2484" y="2280439"/>
                    <a:pt x="0" y="2274441"/>
                    <a:pt x="0" y="2268187"/>
                  </a:cubicBezTo>
                  <a:lnTo>
                    <a:pt x="0" y="23580"/>
                  </a:lnTo>
                  <a:cubicBezTo>
                    <a:pt x="0" y="17326"/>
                    <a:pt x="2484" y="11328"/>
                    <a:pt x="6906" y="6906"/>
                  </a:cubicBezTo>
                  <a:cubicBezTo>
                    <a:pt x="11328" y="2484"/>
                    <a:pt x="17326" y="0"/>
                    <a:pt x="23580" y="0"/>
                  </a:cubicBezTo>
                  <a:close/>
                </a:path>
              </a:pathLst>
            </a:custGeom>
            <a:solidFill>
              <a:srgbClr val="12507A"/>
            </a:solidFill>
            <a:ln w="28575" cap="rnd">
              <a:solidFill>
                <a:srgbClr val="D5E6EB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4410193" cy="220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705134" y="1753882"/>
            <a:ext cx="13214593" cy="89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841"/>
              </a:lnSpc>
              <a:spcBef>
                <a:spcPct val="0"/>
              </a:spcBef>
            </a:pPr>
            <a:r>
              <a:rPr lang="en-US" sz="6001">
                <a:solidFill>
                  <a:srgbClr val="0CE02E"/>
                </a:solidFill>
                <a:latin typeface="Lazydog"/>
                <a:ea typeface="Lazydog"/>
                <a:cs typeface="Lazydog"/>
                <a:sym typeface="Lazydog"/>
              </a:rPr>
              <a:t>Caracteristicas Del Juego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3873" y="3735050"/>
            <a:ext cx="16055427" cy="416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2546" indent="-256273" lvl="1">
              <a:lnSpc>
                <a:spcPts val="3727"/>
              </a:lnSpc>
              <a:buFont typeface="Arial"/>
              <a:buChar char="•"/>
            </a:pPr>
            <a:r>
              <a:rPr lang="en-US" sz="2373">
                <a:solidFill>
                  <a:srgbClr val="0CE02E"/>
                </a:solidFill>
                <a:latin typeface="Public Sans"/>
                <a:ea typeface="Public Sans"/>
                <a:cs typeface="Public Sans"/>
                <a:sym typeface="Public Sans"/>
              </a:rPr>
              <a:t>Interfaz gráfica interactiva utilizando tkinter.</a:t>
            </a:r>
          </a:p>
          <a:p>
            <a:pPr algn="ctr" marL="512546" indent="-256273" lvl="1">
              <a:lnSpc>
                <a:spcPts val="3727"/>
              </a:lnSpc>
              <a:buFont typeface="Arial"/>
              <a:buChar char="•"/>
            </a:pPr>
            <a:r>
              <a:rPr lang="en-US" sz="2373">
                <a:solidFill>
                  <a:srgbClr val="0CE02E"/>
                </a:solidFill>
                <a:latin typeface="Public Sans"/>
                <a:ea typeface="Public Sans"/>
                <a:cs typeface="Public Sans"/>
                <a:sym typeface="Public Sans"/>
              </a:rPr>
              <a:t>Dibujo progresivo del monigote en el Canvas, proporcionando retroalimentación visual.</a:t>
            </a:r>
          </a:p>
          <a:p>
            <a:pPr algn="ctr" marL="512546" indent="-256273" lvl="1">
              <a:lnSpc>
                <a:spcPts val="3727"/>
              </a:lnSpc>
              <a:buFont typeface="Arial"/>
              <a:buChar char="•"/>
            </a:pPr>
            <a:r>
              <a:rPr lang="en-US" sz="2373">
                <a:solidFill>
                  <a:srgbClr val="0CE02E"/>
                </a:solidFill>
                <a:latin typeface="Public Sans"/>
                <a:ea typeface="Public Sans"/>
                <a:cs typeface="Public Sans"/>
                <a:sym typeface="Public Sans"/>
              </a:rPr>
              <a:t>Almacenamiento de estadísticas persistente utilizando SQLite.</a:t>
            </a:r>
          </a:p>
          <a:p>
            <a:pPr algn="ctr" marL="512546" indent="-256273" lvl="1">
              <a:lnSpc>
                <a:spcPts val="3727"/>
              </a:lnSpc>
              <a:buFont typeface="Arial"/>
              <a:buChar char="•"/>
            </a:pPr>
            <a:r>
              <a:rPr lang="en-US" sz="2373">
                <a:solidFill>
                  <a:srgbClr val="0CE02E"/>
                </a:solidFill>
                <a:latin typeface="Public Sans"/>
                <a:ea typeface="Public Sans"/>
                <a:cs typeface="Public Sans"/>
                <a:sym typeface="Public Sans"/>
              </a:rPr>
              <a:t>Selección de temáticas para una experiencia de jueg</a:t>
            </a:r>
            <a:r>
              <a:rPr lang="en-US" sz="2373">
                <a:solidFill>
                  <a:srgbClr val="0CE02E"/>
                </a:solidFill>
                <a:latin typeface="Public Sans"/>
                <a:ea typeface="Public Sans"/>
                <a:cs typeface="Public Sans"/>
                <a:sym typeface="Public Sans"/>
              </a:rPr>
              <a:t>o más personalizada.</a:t>
            </a:r>
          </a:p>
          <a:p>
            <a:pPr algn="ctr" marL="512546" indent="-256273" lvl="1">
              <a:lnSpc>
                <a:spcPts val="3727"/>
              </a:lnSpc>
              <a:buFont typeface="Arial"/>
              <a:buChar char="•"/>
            </a:pPr>
            <a:r>
              <a:rPr lang="en-US" sz="2373">
                <a:solidFill>
                  <a:srgbClr val="0CE02E"/>
                </a:solidFill>
                <a:latin typeface="Public Sans"/>
                <a:ea typeface="Public Sans"/>
                <a:cs typeface="Public Sans"/>
                <a:sym typeface="Public Sans"/>
              </a:rPr>
              <a:t>Flujo de juego intuitivo y amigable para el usuario.</a:t>
            </a:r>
          </a:p>
          <a:p>
            <a:pPr algn="ctr" marL="512546" indent="-256273" lvl="1">
              <a:lnSpc>
                <a:spcPts val="3727"/>
              </a:lnSpc>
              <a:buFont typeface="Arial"/>
              <a:buChar char="•"/>
            </a:pPr>
            <a:r>
              <a:rPr lang="en-US" sz="2373">
                <a:solidFill>
                  <a:srgbClr val="0CE02E"/>
                </a:solidFill>
                <a:latin typeface="Public Sans"/>
                <a:ea typeface="Public Sans"/>
                <a:cs typeface="Public Sans"/>
                <a:sym typeface="Public Sans"/>
              </a:rPr>
              <a:t>Validación de entradas y retroalimentación visual clara a través de mensajes emergentes y actualizaciones gráficas.</a:t>
            </a:r>
          </a:p>
          <a:p>
            <a:pPr algn="ctr" marL="512546" indent="-256273" lvl="1">
              <a:lnSpc>
                <a:spcPts val="3727"/>
              </a:lnSpc>
              <a:buFont typeface="Arial"/>
              <a:buChar char="•"/>
            </a:pPr>
            <a:r>
              <a:rPr lang="en-US" sz="2373">
                <a:solidFill>
                  <a:srgbClr val="0CE02E"/>
                </a:solidFill>
                <a:latin typeface="Public Sans"/>
                <a:ea typeface="Public Sans"/>
                <a:cs typeface="Public Sans"/>
                <a:sym typeface="Public Sans"/>
              </a:rPr>
              <a:t>Estilo visual atractivo que mantiene el interés del jugador.</a:t>
            </a:r>
          </a:p>
          <a:p>
            <a:pPr algn="ctr">
              <a:lnSpc>
                <a:spcPts val="3727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493096" y="-75456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5" y="0"/>
                </a:lnTo>
                <a:lnTo>
                  <a:pt x="6109505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7339924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86027" y="9078995"/>
            <a:ext cx="3261822" cy="2564607"/>
          </a:xfrm>
          <a:custGeom>
            <a:avLst/>
            <a:gdLst/>
            <a:ahLst/>
            <a:cxnLst/>
            <a:rect r="r" b="b" t="t" l="l"/>
            <a:pathLst>
              <a:path h="2564607" w="3261822">
                <a:moveTo>
                  <a:pt x="0" y="0"/>
                </a:moveTo>
                <a:lnTo>
                  <a:pt x="3261821" y="0"/>
                </a:lnTo>
                <a:lnTo>
                  <a:pt x="3261821" y="2564608"/>
                </a:lnTo>
                <a:lnTo>
                  <a:pt x="0" y="2564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746851" y="-605637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525" y="792724"/>
            <a:ext cx="16744950" cy="8701552"/>
            <a:chOff x="0" y="0"/>
            <a:chExt cx="4410193" cy="22917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0192" cy="2291767"/>
            </a:xfrm>
            <a:custGeom>
              <a:avLst/>
              <a:gdLst/>
              <a:ahLst/>
              <a:cxnLst/>
              <a:rect r="r" b="b" t="t" l="l"/>
              <a:pathLst>
                <a:path h="2291767" w="4410192">
                  <a:moveTo>
                    <a:pt x="23580" y="0"/>
                  </a:moveTo>
                  <a:lnTo>
                    <a:pt x="4386613" y="0"/>
                  </a:lnTo>
                  <a:cubicBezTo>
                    <a:pt x="4392867" y="0"/>
                    <a:pt x="4398864" y="2484"/>
                    <a:pt x="4403286" y="6906"/>
                  </a:cubicBezTo>
                  <a:cubicBezTo>
                    <a:pt x="4407708" y="11328"/>
                    <a:pt x="4410192" y="17326"/>
                    <a:pt x="4410192" y="23580"/>
                  </a:cubicBezTo>
                  <a:lnTo>
                    <a:pt x="4410192" y="2268187"/>
                  </a:lnTo>
                  <a:cubicBezTo>
                    <a:pt x="4410192" y="2281210"/>
                    <a:pt x="4399636" y="2291767"/>
                    <a:pt x="4386613" y="2291767"/>
                  </a:cubicBezTo>
                  <a:lnTo>
                    <a:pt x="23580" y="2291767"/>
                  </a:lnTo>
                  <a:cubicBezTo>
                    <a:pt x="17326" y="2291767"/>
                    <a:pt x="11328" y="2289283"/>
                    <a:pt x="6906" y="2284861"/>
                  </a:cubicBezTo>
                  <a:cubicBezTo>
                    <a:pt x="2484" y="2280439"/>
                    <a:pt x="0" y="2274441"/>
                    <a:pt x="0" y="2268187"/>
                  </a:cubicBezTo>
                  <a:lnTo>
                    <a:pt x="0" y="23580"/>
                  </a:lnTo>
                  <a:cubicBezTo>
                    <a:pt x="0" y="17326"/>
                    <a:pt x="2484" y="11328"/>
                    <a:pt x="6906" y="6906"/>
                  </a:cubicBezTo>
                  <a:cubicBezTo>
                    <a:pt x="11328" y="2484"/>
                    <a:pt x="17326" y="0"/>
                    <a:pt x="23580" y="0"/>
                  </a:cubicBezTo>
                  <a:close/>
                </a:path>
              </a:pathLst>
            </a:custGeom>
            <a:solidFill>
              <a:srgbClr val="5598B6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4410193" cy="220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705134" y="1562744"/>
            <a:ext cx="13214593" cy="98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639"/>
              </a:lnSpc>
              <a:spcBef>
                <a:spcPct val="0"/>
              </a:spcBef>
            </a:pPr>
            <a:r>
              <a:rPr lang="en-US" sz="6701">
                <a:solidFill>
                  <a:srgbClr val="0CE02E"/>
                </a:solidFill>
                <a:latin typeface="Lazydog"/>
                <a:ea typeface="Lazydog"/>
                <a:cs typeface="Lazydog"/>
                <a:sym typeface="Lazydog"/>
              </a:rPr>
              <a:t>Desafios y aprendizajes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05134" y="3229334"/>
            <a:ext cx="12849901" cy="443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3"/>
              </a:lnSpc>
            </a:pPr>
          </a:p>
          <a:p>
            <a:pPr algn="ctr">
              <a:lnSpc>
                <a:spcPts val="2983"/>
              </a:lnSpc>
            </a:pPr>
            <a:r>
              <a:rPr lang="en-US" sz="1900">
                <a:solidFill>
                  <a:srgbClr val="0CE02E"/>
                </a:solidFill>
                <a:latin typeface="Public Sans"/>
                <a:ea typeface="Public Sans"/>
                <a:cs typeface="Public Sans"/>
                <a:sym typeface="Public Sans"/>
              </a:rPr>
              <a:t>Gestión de Letras Repetidas: Tuve que evitar que el jugador ingresara letras repetidas. Aprendí a usar listas para guardar las letras ya intentadas y validarlas fácilmente.</a:t>
            </a:r>
          </a:p>
          <a:p>
            <a:pPr algn="ctr">
              <a:lnSpc>
                <a:spcPts val="2983"/>
              </a:lnSpc>
            </a:pPr>
            <a:r>
              <a:rPr lang="en-US" sz="1900">
                <a:solidFill>
                  <a:srgbClr val="0CE02E"/>
                </a:solidFill>
                <a:latin typeface="Public Sans"/>
                <a:ea typeface="Public Sans"/>
                <a:cs typeface="Public Sans"/>
                <a:sym typeface="Public Sans"/>
              </a:rPr>
              <a:t>Dibujo del Monigote: Dibujar el monigote en Canvas fue desafiante. Logré controlar bien el flujo para que cada parte se añadiera en el momento correcto con cada fallo del jugador.</a:t>
            </a:r>
          </a:p>
          <a:p>
            <a:pPr algn="ctr">
              <a:lnSpc>
                <a:spcPts val="2983"/>
              </a:lnSpc>
            </a:pPr>
            <a:r>
              <a:rPr lang="en-US" sz="1900">
                <a:solidFill>
                  <a:srgbClr val="0CE02E"/>
                </a:solidFill>
                <a:latin typeface="Public Sans"/>
                <a:ea typeface="Public Sans"/>
                <a:cs typeface="Public Sans"/>
                <a:sym typeface="Public Sans"/>
              </a:rPr>
              <a:t>Interfaz Gráfica: Organizar las pantallas del juego fue complicado. Usé la función limpiar_ventana() para eliminar elementos innecesarios y mantener la interfaz ordenada.</a:t>
            </a:r>
          </a:p>
          <a:p>
            <a:pPr algn="ctr">
              <a:lnSpc>
                <a:spcPts val="2983"/>
              </a:lnSpc>
            </a:pPr>
            <a:r>
              <a:rPr lang="en-US" sz="1900">
                <a:solidFill>
                  <a:srgbClr val="0CE02E"/>
                </a:solidFill>
                <a:latin typeface="Public Sans"/>
                <a:ea typeface="Public Sans"/>
                <a:cs typeface="Public Sans"/>
                <a:sym typeface="Public Sans"/>
              </a:rPr>
              <a:t>SQLite para Estadísticas: Nunca había trabajado con bases de datos. Integrar SQLite me ayudó a aprender a guardar las estadísticas de los jugadores y manejar datos con consultas SQL.</a:t>
            </a:r>
          </a:p>
          <a:p>
            <a:pPr algn="ctr">
              <a:lnSpc>
                <a:spcPts val="2983"/>
              </a:lnSpc>
            </a:pPr>
            <a:r>
              <a:rPr lang="en-US" sz="1900">
                <a:solidFill>
                  <a:srgbClr val="0CE02E"/>
                </a:solidFill>
                <a:latin typeface="Public Sans"/>
                <a:ea typeface="Public Sans"/>
                <a:cs typeface="Public Sans"/>
                <a:sym typeface="Public Sans"/>
              </a:rPr>
              <a:t>Validación de Entradas: Asegurar que los jugadores solo ingresaran letras válidas fue un reto. Aprendí a usar condicionales y .isalpha() para validar las entradas y evitar errores.</a:t>
            </a:r>
          </a:p>
          <a:p>
            <a:pPr algn="ctr">
              <a:lnSpc>
                <a:spcPts val="2983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493096" y="-75456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5" y="0"/>
                </a:lnTo>
                <a:lnTo>
                  <a:pt x="6109505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7339924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86027" y="9078995"/>
            <a:ext cx="3261822" cy="2564607"/>
          </a:xfrm>
          <a:custGeom>
            <a:avLst/>
            <a:gdLst/>
            <a:ahLst/>
            <a:cxnLst/>
            <a:rect r="r" b="b" t="t" l="l"/>
            <a:pathLst>
              <a:path h="2564607" w="3261822">
                <a:moveTo>
                  <a:pt x="0" y="0"/>
                </a:moveTo>
                <a:lnTo>
                  <a:pt x="3261821" y="0"/>
                </a:lnTo>
                <a:lnTo>
                  <a:pt x="3261821" y="2564608"/>
                </a:lnTo>
                <a:lnTo>
                  <a:pt x="0" y="2564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746851" y="-605637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6664539" y="-77483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1" y="0"/>
                </a:lnTo>
                <a:lnTo>
                  <a:pt x="2479461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308325" y="8913673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15364308" y="752446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40" y="0"/>
                </a:lnTo>
                <a:lnTo>
                  <a:pt x="3173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90141" y="2583960"/>
            <a:ext cx="5828639" cy="6255849"/>
          </a:xfrm>
          <a:custGeom>
            <a:avLst/>
            <a:gdLst/>
            <a:ahLst/>
            <a:cxnLst/>
            <a:rect r="r" b="b" t="t" l="l"/>
            <a:pathLst>
              <a:path h="6255849" w="5828639">
                <a:moveTo>
                  <a:pt x="0" y="0"/>
                </a:moveTo>
                <a:lnTo>
                  <a:pt x="5828639" y="0"/>
                </a:lnTo>
                <a:lnTo>
                  <a:pt x="5828639" y="6255849"/>
                </a:lnTo>
                <a:lnTo>
                  <a:pt x="0" y="62558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85" t="-2528" r="-331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22164" y="2583960"/>
            <a:ext cx="5243672" cy="6255849"/>
          </a:xfrm>
          <a:custGeom>
            <a:avLst/>
            <a:gdLst/>
            <a:ahLst/>
            <a:cxnLst/>
            <a:rect r="r" b="b" t="t" l="l"/>
            <a:pathLst>
              <a:path h="6255849" w="5243672">
                <a:moveTo>
                  <a:pt x="0" y="0"/>
                </a:moveTo>
                <a:lnTo>
                  <a:pt x="5243672" y="0"/>
                </a:lnTo>
                <a:lnTo>
                  <a:pt x="5243672" y="6255849"/>
                </a:lnTo>
                <a:lnTo>
                  <a:pt x="0" y="62558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600" t="-3155" r="-8941" b="-1597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68132" y="2583960"/>
            <a:ext cx="5451092" cy="6356958"/>
          </a:xfrm>
          <a:custGeom>
            <a:avLst/>
            <a:gdLst/>
            <a:ahLst/>
            <a:cxnLst/>
            <a:rect r="r" b="b" t="t" l="l"/>
            <a:pathLst>
              <a:path h="6356958" w="5451092">
                <a:moveTo>
                  <a:pt x="0" y="0"/>
                </a:moveTo>
                <a:lnTo>
                  <a:pt x="5451092" y="0"/>
                </a:lnTo>
                <a:lnTo>
                  <a:pt x="545109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64539" y="881357"/>
            <a:ext cx="5471151" cy="97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525"/>
              </a:lnSpc>
              <a:spcBef>
                <a:spcPct val="0"/>
              </a:spcBef>
            </a:pPr>
            <a:r>
              <a:rPr lang="en-US" sz="6601">
                <a:solidFill>
                  <a:srgbClr val="0CE02E"/>
                </a:solidFill>
                <a:latin typeface="Lazydog"/>
                <a:ea typeface="Lazydog"/>
                <a:cs typeface="Lazydog"/>
                <a:sym typeface="Lazydog"/>
              </a:rPr>
              <a:t>Diapositivas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39179">
            <a:off x="4941249" y="2529272"/>
            <a:ext cx="1230692" cy="1121049"/>
          </a:xfrm>
          <a:custGeom>
            <a:avLst/>
            <a:gdLst/>
            <a:ahLst/>
            <a:cxnLst/>
            <a:rect r="r" b="b" t="t" l="l"/>
            <a:pathLst>
              <a:path h="1121049" w="1230692">
                <a:moveTo>
                  <a:pt x="0" y="0"/>
                </a:moveTo>
                <a:lnTo>
                  <a:pt x="1230692" y="0"/>
                </a:lnTo>
                <a:lnTo>
                  <a:pt x="1230692" y="1121049"/>
                </a:lnTo>
                <a:lnTo>
                  <a:pt x="0" y="1121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24564">
            <a:off x="12168224" y="3072977"/>
            <a:ext cx="1184002" cy="1078519"/>
          </a:xfrm>
          <a:custGeom>
            <a:avLst/>
            <a:gdLst/>
            <a:ahLst/>
            <a:cxnLst/>
            <a:rect r="r" b="b" t="t" l="l"/>
            <a:pathLst>
              <a:path h="1078519" w="1184002">
                <a:moveTo>
                  <a:pt x="0" y="0"/>
                </a:moveTo>
                <a:lnTo>
                  <a:pt x="1184002" y="0"/>
                </a:lnTo>
                <a:lnTo>
                  <a:pt x="1184002" y="1078519"/>
                </a:lnTo>
                <a:lnTo>
                  <a:pt x="0" y="1078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8158070" y="-743421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0" y="0"/>
                </a:moveTo>
                <a:lnTo>
                  <a:pt x="5210615" y="0"/>
                </a:lnTo>
                <a:lnTo>
                  <a:pt x="5210615" y="1676871"/>
                </a:lnTo>
                <a:lnTo>
                  <a:pt x="0" y="16768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713015" y="9445795"/>
            <a:ext cx="3430985" cy="3532546"/>
          </a:xfrm>
          <a:custGeom>
            <a:avLst/>
            <a:gdLst/>
            <a:ahLst/>
            <a:cxnLst/>
            <a:rect r="r" b="b" t="t" l="l"/>
            <a:pathLst>
              <a:path h="3532546" w="3430985">
                <a:moveTo>
                  <a:pt x="0" y="0"/>
                </a:moveTo>
                <a:lnTo>
                  <a:pt x="3430985" y="0"/>
                </a:lnTo>
                <a:lnTo>
                  <a:pt x="3430985" y="3532546"/>
                </a:lnTo>
                <a:lnTo>
                  <a:pt x="0" y="35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746851" y="9445795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10648667">
            <a:off x="-1168431" y="5891076"/>
            <a:ext cx="2015470" cy="3324487"/>
          </a:xfrm>
          <a:custGeom>
            <a:avLst/>
            <a:gdLst/>
            <a:ahLst/>
            <a:cxnLst/>
            <a:rect r="r" b="b" t="t" l="l"/>
            <a:pathLst>
              <a:path h="3324487" w="2015470">
                <a:moveTo>
                  <a:pt x="0" y="0"/>
                </a:moveTo>
                <a:lnTo>
                  <a:pt x="2015471" y="0"/>
                </a:lnTo>
                <a:lnTo>
                  <a:pt x="2015471" y="3324487"/>
                </a:lnTo>
                <a:lnTo>
                  <a:pt x="0" y="332448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034819" y="7553320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981409" y="266023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501810">
            <a:off x="17102962" y="435494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2" y="0"/>
                </a:lnTo>
                <a:lnTo>
                  <a:pt x="2479462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876448" y="9258300"/>
            <a:ext cx="2685557" cy="2111519"/>
          </a:xfrm>
          <a:custGeom>
            <a:avLst/>
            <a:gdLst/>
            <a:ahLst/>
            <a:cxnLst/>
            <a:rect r="r" b="b" t="t" l="l"/>
            <a:pathLst>
              <a:path h="2111519" w="2685557">
                <a:moveTo>
                  <a:pt x="0" y="0"/>
                </a:moveTo>
                <a:lnTo>
                  <a:pt x="2685557" y="0"/>
                </a:lnTo>
                <a:lnTo>
                  <a:pt x="2685557" y="2111519"/>
                </a:lnTo>
                <a:lnTo>
                  <a:pt x="0" y="211151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2532982" y="2632021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3573977" y="-1499408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49" y="0"/>
                </a:lnTo>
                <a:lnTo>
                  <a:pt x="2345749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6192121" y="2914635"/>
            <a:ext cx="5903757" cy="1431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9439" spc="-160">
                <a:solidFill>
                  <a:srgbClr val="0CE02E"/>
                </a:solidFill>
                <a:latin typeface="Lazydog"/>
                <a:ea typeface="Lazydog"/>
                <a:cs typeface="Lazydog"/>
                <a:sym typeface="Lazydog"/>
              </a:rPr>
              <a:t>muchas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926434" y="7103260"/>
            <a:ext cx="6435131" cy="269105"/>
          </a:xfrm>
          <a:custGeom>
            <a:avLst/>
            <a:gdLst/>
            <a:ahLst/>
            <a:cxnLst/>
            <a:rect r="r" b="b" t="t" l="l"/>
            <a:pathLst>
              <a:path h="269105" w="6435131">
                <a:moveTo>
                  <a:pt x="0" y="0"/>
                </a:moveTo>
                <a:lnTo>
                  <a:pt x="6435132" y="0"/>
                </a:lnTo>
                <a:lnTo>
                  <a:pt x="6435132" y="269105"/>
                </a:lnTo>
                <a:lnTo>
                  <a:pt x="0" y="26910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878715" y="4660731"/>
            <a:ext cx="1545796" cy="1794828"/>
          </a:xfrm>
          <a:custGeom>
            <a:avLst/>
            <a:gdLst/>
            <a:ahLst/>
            <a:cxnLst/>
            <a:rect r="r" b="b" t="t" l="l"/>
            <a:pathLst>
              <a:path h="1794828" w="1545796">
                <a:moveTo>
                  <a:pt x="0" y="0"/>
                </a:moveTo>
                <a:lnTo>
                  <a:pt x="1545796" y="0"/>
                </a:lnTo>
                <a:lnTo>
                  <a:pt x="1545796" y="1794829"/>
                </a:lnTo>
                <a:lnTo>
                  <a:pt x="0" y="1794829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469168" y="4742554"/>
            <a:ext cx="560719" cy="1631183"/>
          </a:xfrm>
          <a:custGeom>
            <a:avLst/>
            <a:gdLst/>
            <a:ahLst/>
            <a:cxnLst/>
            <a:rect r="r" b="b" t="t" l="l"/>
            <a:pathLst>
              <a:path h="1631183" w="560719">
                <a:moveTo>
                  <a:pt x="0" y="0"/>
                </a:moveTo>
                <a:lnTo>
                  <a:pt x="560719" y="0"/>
                </a:lnTo>
                <a:lnTo>
                  <a:pt x="560719" y="1631183"/>
                </a:lnTo>
                <a:lnTo>
                  <a:pt x="0" y="163118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5474436" y="4679904"/>
            <a:ext cx="1242711" cy="1756482"/>
          </a:xfrm>
          <a:custGeom>
            <a:avLst/>
            <a:gdLst/>
            <a:ahLst/>
            <a:cxnLst/>
            <a:rect r="r" b="b" t="t" l="l"/>
            <a:pathLst>
              <a:path h="1756482" w="1242711">
                <a:moveTo>
                  <a:pt x="0" y="0"/>
                </a:moveTo>
                <a:lnTo>
                  <a:pt x="1242712" y="0"/>
                </a:lnTo>
                <a:lnTo>
                  <a:pt x="1242712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3547523" y="4664299"/>
            <a:ext cx="1765346" cy="1787692"/>
          </a:xfrm>
          <a:custGeom>
            <a:avLst/>
            <a:gdLst/>
            <a:ahLst/>
            <a:cxnLst/>
            <a:rect r="r" b="b" t="t" l="l"/>
            <a:pathLst>
              <a:path h="1787692" w="1765346">
                <a:moveTo>
                  <a:pt x="0" y="0"/>
                </a:moveTo>
                <a:lnTo>
                  <a:pt x="1765346" y="0"/>
                </a:lnTo>
                <a:lnTo>
                  <a:pt x="1765346" y="1787692"/>
                </a:lnTo>
                <a:lnTo>
                  <a:pt x="0" y="1787692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8446427" y="4679904"/>
            <a:ext cx="1861173" cy="1756482"/>
          </a:xfrm>
          <a:custGeom>
            <a:avLst/>
            <a:gdLst/>
            <a:ahLst/>
            <a:cxnLst/>
            <a:rect r="r" b="b" t="t" l="l"/>
            <a:pathLst>
              <a:path h="1756482" w="1861173">
                <a:moveTo>
                  <a:pt x="0" y="0"/>
                </a:moveTo>
                <a:lnTo>
                  <a:pt x="1861173" y="0"/>
                </a:lnTo>
                <a:lnTo>
                  <a:pt x="1861173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1191455" y="4660731"/>
            <a:ext cx="1545796" cy="1794828"/>
          </a:xfrm>
          <a:custGeom>
            <a:avLst/>
            <a:gdLst/>
            <a:ahLst/>
            <a:cxnLst/>
            <a:rect r="r" b="b" t="t" l="l"/>
            <a:pathLst>
              <a:path h="1794828" w="1545796">
                <a:moveTo>
                  <a:pt x="0" y="0"/>
                </a:moveTo>
                <a:lnTo>
                  <a:pt x="1545796" y="0"/>
                </a:lnTo>
                <a:lnTo>
                  <a:pt x="1545796" y="1794829"/>
                </a:lnTo>
                <a:lnTo>
                  <a:pt x="0" y="17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2898818" y="4679904"/>
            <a:ext cx="1841659" cy="1756482"/>
          </a:xfrm>
          <a:custGeom>
            <a:avLst/>
            <a:gdLst/>
            <a:ahLst/>
            <a:cxnLst/>
            <a:rect r="r" b="b" t="t" l="l"/>
            <a:pathLst>
              <a:path h="1756482" w="1841659">
                <a:moveTo>
                  <a:pt x="0" y="0"/>
                </a:moveTo>
                <a:lnTo>
                  <a:pt x="1841659" y="0"/>
                </a:lnTo>
                <a:lnTo>
                  <a:pt x="1841659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DAGXNhu9i_M</dc:identifier>
  <dcterms:modified xsi:type="dcterms:W3CDTF">2011-08-01T06:04:30Z</dcterms:modified>
  <cp:revision>1</cp:revision>
  <dc:title>Presentación Proyecto Creativo Moderno Azul</dc:title>
</cp:coreProperties>
</file>